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87" r:id="rId4"/>
    <p:sldId id="275" r:id="rId5"/>
    <p:sldId id="314" r:id="rId6"/>
    <p:sldId id="264" r:id="rId7"/>
    <p:sldId id="268" r:id="rId8"/>
    <p:sldId id="302" r:id="rId9"/>
    <p:sldId id="272" r:id="rId10"/>
    <p:sldId id="271" r:id="rId11"/>
    <p:sldId id="270" r:id="rId12"/>
    <p:sldId id="269" r:id="rId13"/>
    <p:sldId id="267" r:id="rId14"/>
    <p:sldId id="273" r:id="rId15"/>
    <p:sldId id="276" r:id="rId16"/>
    <p:sldId id="277" r:id="rId17"/>
    <p:sldId id="281" r:id="rId18"/>
    <p:sldId id="297" r:id="rId19"/>
    <p:sldId id="296" r:id="rId20"/>
    <p:sldId id="313" r:id="rId21"/>
    <p:sldId id="279" r:id="rId22"/>
    <p:sldId id="316" r:id="rId23"/>
    <p:sldId id="312" r:id="rId24"/>
    <p:sldId id="260" r:id="rId25"/>
    <p:sldId id="303" r:id="rId26"/>
    <p:sldId id="263" r:id="rId27"/>
    <p:sldId id="306" r:id="rId28"/>
    <p:sldId id="308" r:id="rId29"/>
    <p:sldId id="311" r:id="rId30"/>
    <p:sldId id="310" r:id="rId31"/>
    <p:sldId id="309" r:id="rId32"/>
    <p:sldId id="307" r:id="rId33"/>
    <p:sldId id="315" r:id="rId34"/>
    <p:sldId id="265" r:id="rId35"/>
    <p:sldId id="266" r:id="rId36"/>
    <p:sldId id="288" r:id="rId37"/>
    <p:sldId id="292" r:id="rId38"/>
    <p:sldId id="298" r:id="rId39"/>
    <p:sldId id="299" r:id="rId40"/>
    <p:sldId id="293" r:id="rId41"/>
    <p:sldId id="300" r:id="rId42"/>
    <p:sldId id="294" r:id="rId43"/>
    <p:sldId id="295" r:id="rId44"/>
    <p:sldId id="301" r:id="rId45"/>
    <p:sldId id="2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/>
    <p:restoredTop sz="94541"/>
  </p:normalViewPr>
  <p:slideViewPr>
    <p:cSldViewPr snapToGrid="0" snapToObjects="1">
      <p:cViewPr varScale="1">
        <p:scale>
          <a:sx n="119" d="100"/>
          <a:sy n="11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B4D1-0A28-FA4A-9134-5F79B138F3AC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A19F-9A5E-D240-8FF1-934ECF97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8/28/24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wiley.com/assets/7323/92/electronic_artwork_guidelines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ournals.plos.org/plosgenetics/article?id=10.1371/journal.pgen.1009076#pgen-1009076-g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15" y="0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Visualizing Data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Week 2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FD008-CBC5-8944-B65C-753A5094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07" y="0"/>
            <a:ext cx="6479764" cy="4382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1620EC-9BEC-EB0E-0591-052B433B679B}"/>
              </a:ext>
            </a:extLst>
          </p:cNvPr>
          <p:cNvSpPr/>
          <p:nvPr/>
        </p:nvSpPr>
        <p:spPr>
          <a:xfrm>
            <a:off x="218581" y="4743420"/>
            <a:ext cx="73975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is the difference in a matrix and a </a:t>
            </a:r>
            <a:r>
              <a:rPr lang="en-US" sz="2400" dirty="0" err="1">
                <a:solidFill>
                  <a:srgbClr val="C00000"/>
                </a:solidFill>
              </a:rPr>
              <a:t>dataframe</a:t>
            </a:r>
            <a:r>
              <a:rPr lang="en-US" sz="2400" dirty="0">
                <a:solidFill>
                  <a:srgbClr val="C00000"/>
                </a:solidFill>
              </a:rPr>
              <a:t>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is a p-value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What are the types of data used in R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7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16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58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222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Axes and legends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6CB1F-3C5B-6846-871B-79DC7D0A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85" y="1864751"/>
            <a:ext cx="4893402" cy="39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Importance of figures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12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357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605" y="945502"/>
            <a:ext cx="3547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Raster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Vector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0" y="1280899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102605" y="4351546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102605" y="3050176"/>
            <a:ext cx="29985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jpg, tiff, </a:t>
            </a:r>
            <a:r>
              <a:rPr lang="en-US" sz="2400" dirty="0" err="1"/>
              <a:t>png</a:t>
            </a:r>
            <a:r>
              <a:rPr lang="en-US" sz="2400" dirty="0"/>
              <a:t>, bmp, raw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eps, pdf, </a:t>
            </a:r>
            <a:r>
              <a:rPr lang="en-US" sz="2400" dirty="0" err="1"/>
              <a:t>svg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3C55-B703-2247-842F-5717CD0280C4}"/>
              </a:ext>
            </a:extLst>
          </p:cNvPr>
          <p:cNvSpPr txBox="1"/>
          <p:nvPr/>
        </p:nvSpPr>
        <p:spPr>
          <a:xfrm>
            <a:off x="4857226" y="1400961"/>
            <a:ext cx="325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Example of journal requirements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3840-23CD-CB40-A50E-81B42FAD934F}"/>
              </a:ext>
            </a:extLst>
          </p:cNvPr>
          <p:cNvSpPr txBox="1"/>
          <p:nvPr/>
        </p:nvSpPr>
        <p:spPr>
          <a:xfrm>
            <a:off x="4957894" y="2164360"/>
            <a:ext cx="4202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(edit in Adobe photoshop; gimp)</a:t>
            </a:r>
          </a:p>
          <a:p>
            <a:endParaRPr lang="en-US" dirty="0"/>
          </a:p>
          <a:p>
            <a:r>
              <a:rPr lang="en-US" dirty="0"/>
              <a:t>Plots (R; edit in </a:t>
            </a:r>
            <a:r>
              <a:rPr lang="en-US" dirty="0" err="1"/>
              <a:t>inkscape</a:t>
            </a:r>
            <a:r>
              <a:rPr lang="en-US" dirty="0"/>
              <a:t>; Adobe illustrator)</a:t>
            </a:r>
          </a:p>
          <a:p>
            <a:endParaRPr lang="en-US" dirty="0"/>
          </a:p>
          <a:p>
            <a:r>
              <a:rPr lang="en-US" dirty="0"/>
              <a:t>Complex plots (PPT; Adobe illustrator)</a:t>
            </a:r>
          </a:p>
        </p:txBody>
      </p:sp>
    </p:spTree>
    <p:extLst>
      <p:ext uri="{BB962C8B-B14F-4D97-AF65-F5344CB8AC3E}">
        <p14:creationId xmlns:p14="http://schemas.microsoft.com/office/powerpoint/2010/main" val="99387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Humans aren’t good at pie charts don’t use them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986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Plots with problems!</a:t>
            </a:r>
          </a:p>
        </p:txBody>
      </p:sp>
    </p:spTree>
    <p:extLst>
      <p:ext uri="{BB962C8B-B14F-4D97-AF65-F5344CB8AC3E}">
        <p14:creationId xmlns:p14="http://schemas.microsoft.com/office/powerpoint/2010/main" val="80216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16F8D-DAE6-8D17-21E3-165068FF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671" y="0"/>
            <a:ext cx="59385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43821-269A-FBD6-820B-0ED82E6E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6" y="503498"/>
            <a:ext cx="4684801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4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AE826-4829-9E2C-3E7B-FA32906E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06" y="1044935"/>
            <a:ext cx="5510649" cy="4768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D255EF-0963-5607-C22A-38432813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5" y="1462147"/>
            <a:ext cx="6325121" cy="39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B134C-BC9C-7B49-972E-A57ECD3D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49" y="625033"/>
            <a:ext cx="6026368" cy="567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93805-6834-954C-8F03-9AFCE62D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3" y="1380298"/>
            <a:ext cx="5504597" cy="34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D2736-C7BF-4C42-8459-5C49FEF1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50850"/>
            <a:ext cx="114935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3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8A628-2B6C-2C4F-A418-DCAD56B0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70" y="0"/>
            <a:ext cx="898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9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54512-086B-A247-908E-7AABB7DB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26" y="0"/>
            <a:ext cx="973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Importance of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8DE5-F755-7248-8A5A-1A5D0AF1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45" y="1061594"/>
            <a:ext cx="6644489" cy="55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45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D5068-4594-1E46-84F9-0CB5217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2" y="0"/>
            <a:ext cx="960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EC620-F5C3-054F-985A-4466D55C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4" y="0"/>
            <a:ext cx="1006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7886A-8AC7-984C-AAD7-CDEC9B3E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47" y="0"/>
            <a:ext cx="536253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B9164F-4604-99CB-4296-A700A79A9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31" y="0"/>
            <a:ext cx="532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F632E1-7EA7-8623-2B42-49A5F699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98" y="613458"/>
            <a:ext cx="7772400" cy="581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1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225366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10058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3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1132496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848959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07428-6E32-954E-8E13-03976A38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4" y="2641177"/>
            <a:ext cx="4467121" cy="29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AABBF2-6230-EEE0-AC3B-82B3949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65" y="2184753"/>
            <a:ext cx="8703728" cy="32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2086011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8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9E1D2-C128-1744-9E1C-024889EC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08" y="2375390"/>
            <a:ext cx="608279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8" name="Picture 2" descr="Figure 1. ">
            <a:extLst>
              <a:ext uri="{FF2B5EF4-FFF2-40B4-BE49-F238E27FC236}">
                <a16:creationId xmlns:a16="http://schemas.microsoft.com/office/drawing/2014/main" id="{C8981D5F-00F7-C149-9D24-7A314DDC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24" y="2249858"/>
            <a:ext cx="4850842" cy="46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80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I make a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01EDD-D880-EE4E-8112-E1F00EC9817C}"/>
              </a:ext>
            </a:extLst>
          </p:cNvPr>
          <p:cNvSpPr txBox="1"/>
          <p:nvPr/>
        </p:nvSpPr>
        <p:spPr>
          <a:xfrm>
            <a:off x="451692" y="935915"/>
            <a:ext cx="1098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Decide why you are making the plot. Often times you will have a sentence in your paper that demands a plot. On almost every project I’ve ever been involved in we have much more data than is ever included in a figure in the final paper.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9D61D-318A-A649-8DB5-3995975A07D1}"/>
              </a:ext>
            </a:extLst>
          </p:cNvPr>
          <p:cNvSpPr/>
          <p:nvPr/>
        </p:nvSpPr>
        <p:spPr>
          <a:xfrm>
            <a:off x="451692" y="20662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The </a:t>
            </a:r>
            <a:r>
              <a:rPr lang="el-GR" i="1" dirty="0">
                <a:solidFill>
                  <a:srgbClr val="202020"/>
                </a:solidFill>
                <a:latin typeface="Garamond" panose="02020404030301010803" pitchFamily="18" charset="0"/>
              </a:rPr>
              <a:t>Δ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R</a:t>
            </a:r>
            <a:r>
              <a:rPr lang="en-US" i="1" baseline="-25000" dirty="0">
                <a:solidFill>
                  <a:srgbClr val="202020"/>
                </a:solidFill>
                <a:latin typeface="Garamond" panose="02020404030301010803" pitchFamily="18" charset="0"/>
              </a:rPr>
              <a:t>x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 statistics for fusions, fissions and polyploidy had credible intervals that overlapped zero (</a:t>
            </a:r>
            <a:r>
              <a:rPr lang="en-US" i="1" u="sng" dirty="0">
                <a:solidFill>
                  <a:srgbClr val="16A127"/>
                </a:solidFill>
                <a:latin typeface="Garamond" panose="02020404030301010803" pitchFamily="18" charset="0"/>
                <a:hlinkClick r:id="rId2"/>
              </a:rPr>
              <a:t>Fig 2A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). </a:t>
            </a:r>
            <a:endParaRPr lang="en-US" i="1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52779-42B0-CB41-8DA9-85896998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2" y="2795160"/>
            <a:ext cx="2806553" cy="370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DE3CA-3B6F-9741-849D-2AA122E91212}"/>
              </a:ext>
            </a:extLst>
          </p:cNvPr>
          <p:cNvSpPr txBox="1"/>
          <p:nvPr/>
        </p:nvSpPr>
        <p:spPr>
          <a:xfrm>
            <a:off x="1090570" y="648866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rows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70CBAD-B46D-0647-9C94-706EA34FCD1B}"/>
              </a:ext>
            </a:extLst>
          </p:cNvPr>
          <p:cNvGrpSpPr/>
          <p:nvPr/>
        </p:nvGrpSpPr>
        <p:grpSpPr>
          <a:xfrm>
            <a:off x="7363140" y="1681884"/>
            <a:ext cx="4146555" cy="4991450"/>
            <a:chOff x="6801078" y="1795244"/>
            <a:chExt cx="4146555" cy="49914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04F7D3-8F48-FE4D-99B4-050C8D6350FF}"/>
                </a:ext>
              </a:extLst>
            </p:cNvPr>
            <p:cNvGrpSpPr/>
            <p:nvPr/>
          </p:nvGrpSpPr>
          <p:grpSpPr>
            <a:xfrm>
              <a:off x="6801078" y="2021860"/>
              <a:ext cx="3988471" cy="4637729"/>
              <a:chOff x="6801078" y="2021860"/>
              <a:chExt cx="3988471" cy="46377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5D71B0-6DB4-0C4F-981B-A9DD6620E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1078" y="2021860"/>
                <a:ext cx="3988471" cy="325273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3B3B2C-3B7C-854B-A70A-5CA0EEDDAE14}"/>
                  </a:ext>
                </a:extLst>
              </p:cNvPr>
              <p:cNvSpPr/>
              <p:nvPr/>
            </p:nvSpPr>
            <p:spPr>
              <a:xfrm>
                <a:off x="7130642" y="5274594"/>
                <a:ext cx="3658907" cy="13849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Each curve represents the posterior distribution of the </a:t>
                </a:r>
                <a:r>
                  <a:rPr lang="el-GR" sz="1400" dirty="0">
                    <a:solidFill>
                      <a:srgbClr val="202020"/>
                    </a:solidFill>
                    <a:latin typeface="Helvetica" pitchFamily="2" charset="0"/>
                  </a:rPr>
                  <a:t>Δ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R</a:t>
                </a:r>
                <a:r>
                  <a:rPr lang="en-US" sz="1400" i="1" baseline="-25000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statistic, where 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is either fission, fusion, or polyploidy which is indicated by the color of the fill. Below the curves the lines indicate the 95% credible interval of each statistic. </a:t>
                </a:r>
                <a:endParaRPr lang="en-US" sz="1400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E4E18-5E5A-7C43-B7C9-4E50A9D3322D}"/>
                </a:ext>
              </a:extLst>
            </p:cNvPr>
            <p:cNvSpPr/>
            <p:nvPr/>
          </p:nvSpPr>
          <p:spPr>
            <a:xfrm>
              <a:off x="6801078" y="1795244"/>
              <a:ext cx="4146555" cy="4991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Plotting in this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 the course of the semester we will plot using several approaches (base, </a:t>
            </a:r>
            <a:r>
              <a:rPr lang="en-US" sz="2000" b="1" dirty="0" err="1"/>
              <a:t>ggplot</a:t>
            </a:r>
            <a:r>
              <a:rPr lang="en-US" sz="2000" b="1" dirty="0"/>
              <a:t>, custom packages)</a:t>
            </a:r>
          </a:p>
          <a:p>
            <a:endParaRPr lang="en-US" sz="2000" b="1" dirty="0"/>
          </a:p>
          <a:p>
            <a:r>
              <a:rPr lang="en-US" sz="2000" b="1" dirty="0"/>
              <a:t>Our next topic is intro to R and then we will come back to plotting once you have some tools in your toolbox.</a:t>
            </a:r>
          </a:p>
          <a:p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B0CCB-E9FE-3E87-A763-D5571A82AAAB}"/>
              </a:ext>
            </a:extLst>
          </p:cNvPr>
          <p:cNvSpPr txBox="1"/>
          <p:nvPr/>
        </p:nvSpPr>
        <p:spPr>
          <a:xfrm>
            <a:off x="382717" y="3179163"/>
            <a:ext cx="60939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Maximize </a:t>
            </a:r>
            <a:r>
              <a:rPr lang="en-US" sz="1800" dirty="0" err="1"/>
              <a:t>data:ink</a:t>
            </a:r>
            <a:r>
              <a:rPr lang="en-US" sz="18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Use vector art when possible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DD9104A-1C8C-07B7-5E1A-B6F08E50D089}"/>
              </a:ext>
            </a:extLst>
          </p:cNvPr>
          <p:cNvSpPr/>
          <p:nvPr/>
        </p:nvSpPr>
        <p:spPr>
          <a:xfrm>
            <a:off x="6141559" y="3179163"/>
            <a:ext cx="335070" cy="1873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F4840-2328-CABC-B0A0-396447EC5AEB}"/>
              </a:ext>
            </a:extLst>
          </p:cNvPr>
          <p:cNvSpPr txBox="1"/>
          <p:nvPr/>
        </p:nvSpPr>
        <p:spPr>
          <a:xfrm>
            <a:off x="6717756" y="3587311"/>
            <a:ext cx="4572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evaluate all the plots you make this semester on these criteria. Can you break these? Yes but only for really good reasons!</a:t>
            </a:r>
          </a:p>
        </p:txBody>
      </p:sp>
    </p:spTree>
    <p:extLst>
      <p:ext uri="{BB962C8B-B14F-4D97-AF65-F5344CB8AC3E}">
        <p14:creationId xmlns:p14="http://schemas.microsoft.com/office/powerpoint/2010/main" val="86888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491BE-C951-6205-7BCB-7842C70FD176}"/>
              </a:ext>
            </a:extLst>
          </p:cNvPr>
          <p:cNvGrpSpPr/>
          <p:nvPr/>
        </p:nvGrpSpPr>
        <p:grpSpPr>
          <a:xfrm>
            <a:off x="184688" y="1299664"/>
            <a:ext cx="3006671" cy="3084158"/>
            <a:chOff x="184688" y="1299664"/>
            <a:chExt cx="3006671" cy="30841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40EC6D-58D8-6D44-B45B-40F0E8489109}"/>
                </a:ext>
              </a:extLst>
            </p:cNvPr>
            <p:cNvGrpSpPr/>
            <p:nvPr/>
          </p:nvGrpSpPr>
          <p:grpSpPr>
            <a:xfrm>
              <a:off x="439631" y="1498004"/>
              <a:ext cx="2538372" cy="2885818"/>
              <a:chOff x="316937" y="1903158"/>
              <a:chExt cx="2538372" cy="28858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E23AA5E-7233-4945-8DFB-422968B4C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6937" y="2422456"/>
                <a:ext cx="2454479" cy="236652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4B6AA7-2500-944A-AF50-9E846F4174DC}"/>
                  </a:ext>
                </a:extLst>
              </p:cNvPr>
              <p:cNvSpPr txBox="1"/>
              <p:nvPr/>
            </p:nvSpPr>
            <p:spPr>
              <a:xfrm>
                <a:off x="402957" y="1903158"/>
                <a:ext cx="2452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 Problem/Question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AB24C1-5269-8B45-A5B9-BFA544095567}"/>
                </a:ext>
              </a:extLst>
            </p:cNvPr>
            <p:cNvSpPr/>
            <p:nvPr/>
          </p:nvSpPr>
          <p:spPr>
            <a:xfrm>
              <a:off x="184688" y="1299664"/>
              <a:ext cx="3006671" cy="30841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D77ED4-ADB9-ED06-19B8-9D4D8B3FFC47}"/>
              </a:ext>
            </a:extLst>
          </p:cNvPr>
          <p:cNvGrpSpPr/>
          <p:nvPr/>
        </p:nvGrpSpPr>
        <p:grpSpPr>
          <a:xfrm>
            <a:off x="7401799" y="1498003"/>
            <a:ext cx="4648385" cy="3707233"/>
            <a:chOff x="7401799" y="1498003"/>
            <a:chExt cx="4648385" cy="37072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9EF1B-3B5C-B946-838B-EA9388AD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799" y="2017302"/>
              <a:ext cx="4648385" cy="28233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A73496-7B9B-E043-B628-FFDDE1A84577}"/>
                </a:ext>
              </a:extLst>
            </p:cNvPr>
            <p:cNvSpPr txBox="1"/>
            <p:nvPr/>
          </p:nvSpPr>
          <p:spPr>
            <a:xfrm>
              <a:off x="8984848" y="1528017"/>
              <a:ext cx="1766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Answer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3AE068-58A1-4944-8312-CFBFC4200FE8}"/>
                </a:ext>
              </a:extLst>
            </p:cNvPr>
            <p:cNvSpPr/>
            <p:nvPr/>
          </p:nvSpPr>
          <p:spPr>
            <a:xfrm>
              <a:off x="7444690" y="1498003"/>
              <a:ext cx="4580702" cy="3707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C3E22E-5927-602C-92D7-358D7A222D0A}"/>
              </a:ext>
            </a:extLst>
          </p:cNvPr>
          <p:cNvGrpSpPr/>
          <p:nvPr/>
        </p:nvGrpSpPr>
        <p:grpSpPr>
          <a:xfrm>
            <a:off x="3717043" y="1146263"/>
            <a:ext cx="3235107" cy="4585915"/>
            <a:chOff x="3717043" y="1146263"/>
            <a:chExt cx="3235107" cy="4585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CFE95-AE37-674E-87CE-7D7250F4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6311" y="1886875"/>
              <a:ext cx="2589269" cy="1697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91D85F-FD40-C14A-94FB-F487BA5DF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9184" y="3701901"/>
              <a:ext cx="2269503" cy="18447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D91AB-BF4E-2147-BA90-F67A7ED4B7A3}"/>
                </a:ext>
              </a:extLst>
            </p:cNvPr>
            <p:cNvSpPr txBox="1"/>
            <p:nvPr/>
          </p:nvSpPr>
          <p:spPr>
            <a:xfrm>
              <a:off x="4199184" y="1172544"/>
              <a:ext cx="2336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New tool and it works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A5848F-88FF-8F41-8835-310256BC99D4}"/>
                </a:ext>
              </a:extLst>
            </p:cNvPr>
            <p:cNvSpPr/>
            <p:nvPr/>
          </p:nvSpPr>
          <p:spPr>
            <a:xfrm>
              <a:off x="3717043" y="1146263"/>
              <a:ext cx="3235107" cy="4585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14472F-08BF-917F-8BCA-B85A4BC97FFA}"/>
              </a:ext>
            </a:extLst>
          </p:cNvPr>
          <p:cNvSpPr txBox="1"/>
          <p:nvPr/>
        </p:nvSpPr>
        <p:spPr>
          <a:xfrm flipH="1">
            <a:off x="33688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Mammals have a weird distribution of numbers and types of chromosomes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CE138-A6A0-A536-EDB3-70BBF59351F6}"/>
              </a:ext>
            </a:extLst>
          </p:cNvPr>
          <p:cNvSpPr txBox="1"/>
          <p:nvPr/>
        </p:nvSpPr>
        <p:spPr>
          <a:xfrm flipH="1">
            <a:off x="383059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made this new model and it can test this hypothesis and it works pretty good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61494-CA7F-5E9D-D540-9DBD371C7BC9}"/>
              </a:ext>
            </a:extLst>
          </p:cNvPr>
          <p:cNvSpPr txBox="1"/>
          <p:nvPr/>
        </p:nvSpPr>
        <p:spPr>
          <a:xfrm flipH="1">
            <a:off x="7444689" y="5854041"/>
            <a:ext cx="464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most groups of mammals I show strong support for the existing hypothesis we should assume it is right but maybe not in 1-2 groups.</a:t>
            </a:r>
          </a:p>
        </p:txBody>
      </p:sp>
    </p:spTree>
    <p:extLst>
      <p:ext uri="{BB962C8B-B14F-4D97-AF65-F5344CB8AC3E}">
        <p14:creationId xmlns:p14="http://schemas.microsoft.com/office/powerpoint/2010/main" val="812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64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Showing the data can reveal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t="1596" b="3365"/>
          <a:stretch/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335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6996</TotalTime>
  <Words>1694</Words>
  <Application>Microsoft Macintosh PowerPoint</Application>
  <PresentationFormat>Widescreen</PresentationFormat>
  <Paragraphs>210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Garamond</vt:lpstr>
      <vt:lpstr>Helvetica</vt:lpstr>
      <vt:lpstr>Office Theme</vt:lpstr>
      <vt:lpstr>Visualizing Data Biology 683  Week 2   Heath Blackmon</vt:lpstr>
      <vt:lpstr>Plan for today</vt:lpstr>
      <vt:lpstr>Importance of figures</vt:lpstr>
      <vt:lpstr>Serve a purpose</vt:lpstr>
      <vt:lpstr>Serve a purpose</vt:lpstr>
      <vt:lpstr>Rules for plots</vt:lpstr>
      <vt:lpstr>Show the data</vt:lpstr>
      <vt:lpstr>Showing the data can reveal patterns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Make it accessible to all</vt:lpstr>
      <vt:lpstr>Make it accessible to all</vt:lpstr>
      <vt:lpstr>Rules for plots</vt:lpstr>
      <vt:lpstr>Axes and legends</vt:lpstr>
      <vt:lpstr>Rules for plots</vt:lpstr>
      <vt:lpstr>Types of images</vt:lpstr>
      <vt:lpstr>Rules for plots</vt:lpstr>
      <vt:lpstr>Plots with problems!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the right tool</vt:lpstr>
      <vt:lpstr>Resources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How I make a plot</vt:lpstr>
      <vt:lpstr>Plotting in this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65</cp:revision>
  <cp:lastPrinted>2018-01-03T19:12:41Z</cp:lastPrinted>
  <dcterms:created xsi:type="dcterms:W3CDTF">2018-01-03T17:15:04Z</dcterms:created>
  <dcterms:modified xsi:type="dcterms:W3CDTF">2024-08-28T20:18:13Z</dcterms:modified>
</cp:coreProperties>
</file>